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sldIdLst>
    <p:sldId id="266" r:id="rId2"/>
    <p:sldId id="264" r:id="rId3"/>
    <p:sldId id="262" r:id="rId4"/>
    <p:sldId id="265" r:id="rId5"/>
    <p:sldId id="258" r:id="rId6"/>
    <p:sldId id="267" r:id="rId7"/>
    <p:sldId id="268"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ACD992-DA9F-420F-9CA2-6A393EE64F6C}" type="datetimeFigureOut">
              <a:rPr lang="ar-IQ" smtClean="0"/>
              <a:t>02/06/1442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775B855-2BC1-4125-A079-AF0DBBF3F06F}" type="slidenum">
              <a:rPr lang="ar-IQ" smtClean="0"/>
              <a:t>‹#›</a:t>
            </a:fld>
            <a:endParaRPr lang="ar-IQ"/>
          </a:p>
        </p:txBody>
      </p:sp>
    </p:spTree>
    <p:extLst>
      <p:ext uri="{BB962C8B-B14F-4D97-AF65-F5344CB8AC3E}">
        <p14:creationId xmlns:p14="http://schemas.microsoft.com/office/powerpoint/2010/main" val="14806971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93436FE-28C0-4D6D-9F4B-DB5D4FA04A63}" type="slidenum">
              <a:rPr lang="ar-IQ" smtClean="0"/>
              <a:t>1</a:t>
            </a:fld>
            <a:endParaRPr lang="ar-IQ"/>
          </a:p>
        </p:txBody>
      </p:sp>
    </p:spTree>
    <p:extLst>
      <p:ext uri="{BB962C8B-B14F-4D97-AF65-F5344CB8AC3E}">
        <p14:creationId xmlns:p14="http://schemas.microsoft.com/office/powerpoint/2010/main" val="250581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775B855-2BC1-4125-A079-AF0DBBF3F06F}" type="slidenum">
              <a:rPr lang="ar-IQ" smtClean="0"/>
              <a:t>5</a:t>
            </a:fld>
            <a:endParaRPr lang="ar-IQ"/>
          </a:p>
        </p:txBody>
      </p:sp>
    </p:spTree>
    <p:extLst>
      <p:ext uri="{BB962C8B-B14F-4D97-AF65-F5344CB8AC3E}">
        <p14:creationId xmlns:p14="http://schemas.microsoft.com/office/powerpoint/2010/main" val="214445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A48CAF7-142D-4CA0-B747-954553A76575}"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834D8D3-C2ED-4957-847E-D08C5718AFE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48CAF7-142D-4CA0-B747-954553A76575}" type="datetimeFigureOut">
              <a:rPr lang="ar-IQ" smtClean="0"/>
              <a:pPr/>
              <a:t>02/06/1442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34D8D3-C2ED-4957-847E-D08C5718AFE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endParaRPr lang="ar-IQ" sz="3100" b="1" dirty="0">
              <a:solidFill>
                <a:srgbClr val="FFFF00"/>
              </a:solidFill>
            </a:endParaRPr>
          </a:p>
        </p:txBody>
      </p:sp>
      <p:sp>
        <p:nvSpPr>
          <p:cNvPr id="5" name="مخطط انسيابي: معالجة 4"/>
          <p:cNvSpPr/>
          <p:nvPr/>
        </p:nvSpPr>
        <p:spPr>
          <a:xfrm>
            <a:off x="0" y="0"/>
            <a:ext cx="9144000" cy="3933054"/>
          </a:xfrm>
          <a:prstGeom prst="flowChart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600" dirty="0" smtClean="0">
                <a:ln>
                  <a:solidFill>
                    <a:schemeClr val="tx2">
                      <a:lumMod val="75000"/>
                    </a:schemeClr>
                  </a:solidFill>
                </a:ln>
                <a:solidFill>
                  <a:schemeClr val="tx1"/>
                </a:solidFill>
              </a:rPr>
              <a:t>وزارة التعليم العالي والبحث العلمي</a:t>
            </a:r>
          </a:p>
          <a:p>
            <a:pPr algn="ctr"/>
            <a:r>
              <a:rPr lang="ar-IQ" sz="3600" dirty="0" smtClean="0">
                <a:ln>
                  <a:solidFill>
                    <a:schemeClr val="tx2">
                      <a:lumMod val="75000"/>
                    </a:schemeClr>
                  </a:solidFill>
                </a:ln>
                <a:solidFill>
                  <a:srgbClr val="00B050"/>
                </a:solidFill>
              </a:rPr>
              <a:t>جامعة </a:t>
            </a:r>
            <a:r>
              <a:rPr lang="ar-IQ" sz="3600" dirty="0">
                <a:ln>
                  <a:solidFill>
                    <a:schemeClr val="tx2">
                      <a:lumMod val="75000"/>
                    </a:schemeClr>
                  </a:solidFill>
                </a:ln>
                <a:solidFill>
                  <a:srgbClr val="00B050"/>
                </a:solidFill>
              </a:rPr>
              <a:t>البصرة.</a:t>
            </a:r>
            <a:r>
              <a:rPr lang="ar-IQ" sz="3600" dirty="0">
                <a:ln>
                  <a:solidFill>
                    <a:schemeClr val="tx2">
                      <a:lumMod val="75000"/>
                    </a:schemeClr>
                  </a:solidFill>
                </a:ln>
                <a:solidFill>
                  <a:schemeClr val="tx1"/>
                </a:solidFill>
              </a:rPr>
              <a:t/>
            </a:r>
            <a:br>
              <a:rPr lang="ar-IQ" sz="3600" dirty="0">
                <a:ln>
                  <a:solidFill>
                    <a:schemeClr val="tx2">
                      <a:lumMod val="75000"/>
                    </a:schemeClr>
                  </a:solidFill>
                </a:ln>
                <a:solidFill>
                  <a:schemeClr val="tx1"/>
                </a:solidFill>
              </a:rPr>
            </a:br>
            <a:r>
              <a:rPr lang="ar-IQ" sz="3600" dirty="0">
                <a:ln>
                  <a:solidFill>
                    <a:schemeClr val="tx2">
                      <a:lumMod val="75000"/>
                    </a:schemeClr>
                  </a:solidFill>
                </a:ln>
                <a:solidFill>
                  <a:schemeClr val="tx1"/>
                </a:solidFill>
              </a:rPr>
              <a:t>كلية التربية البدنية وعلوم الرياضة.</a:t>
            </a:r>
            <a:r>
              <a:rPr lang="ar-IQ" sz="3600" dirty="0">
                <a:ln>
                  <a:solidFill>
                    <a:schemeClr val="bg1"/>
                  </a:solidFill>
                </a:ln>
                <a:solidFill>
                  <a:schemeClr val="tx1"/>
                </a:solidFill>
              </a:rPr>
              <a:t/>
            </a:r>
            <a:br>
              <a:rPr lang="ar-IQ" sz="3600" dirty="0">
                <a:ln>
                  <a:solidFill>
                    <a:schemeClr val="bg1"/>
                  </a:solidFill>
                </a:ln>
                <a:solidFill>
                  <a:schemeClr val="tx1"/>
                </a:solidFill>
              </a:rPr>
            </a:br>
            <a:r>
              <a:rPr lang="ar-IQ" sz="3600" b="1" dirty="0">
                <a:ln>
                  <a:solidFill>
                    <a:schemeClr val="bg1"/>
                  </a:solidFill>
                </a:ln>
                <a:solidFill>
                  <a:srgbClr val="0070C0"/>
                </a:solidFill>
              </a:rPr>
              <a:t>فرع العلوم التطبيقية </a:t>
            </a:r>
            <a:r>
              <a:rPr lang="ar-IQ" sz="3600" b="1" dirty="0">
                <a:ln>
                  <a:solidFill>
                    <a:srgbClr val="FF0000"/>
                  </a:solidFill>
                </a:ln>
                <a:solidFill>
                  <a:schemeClr val="tx1"/>
                </a:solidFill>
              </a:rPr>
              <a:t/>
            </a:r>
            <a:br>
              <a:rPr lang="ar-IQ" sz="3600" b="1" dirty="0">
                <a:ln>
                  <a:solidFill>
                    <a:srgbClr val="FF0000"/>
                  </a:solidFill>
                </a:ln>
                <a:solidFill>
                  <a:schemeClr val="tx1"/>
                </a:solidFill>
              </a:rPr>
            </a:br>
            <a:r>
              <a:rPr lang="ar-IQ" sz="3600" b="1" dirty="0" smtClean="0">
                <a:ln>
                  <a:solidFill>
                    <a:srgbClr val="FF0000"/>
                  </a:solidFill>
                </a:ln>
                <a:solidFill>
                  <a:schemeClr val="bg1"/>
                </a:solidFill>
              </a:rPr>
              <a:t>المهارات الاساسية في </a:t>
            </a:r>
            <a:r>
              <a:rPr lang="ar-IQ" sz="3600" b="1" dirty="0">
                <a:ln>
                  <a:solidFill>
                    <a:srgbClr val="FF0000"/>
                  </a:solidFill>
                </a:ln>
                <a:solidFill>
                  <a:schemeClr val="bg1"/>
                </a:solidFill>
              </a:rPr>
              <a:t>الكرة الطائرة / المرحلة الثانية </a:t>
            </a:r>
            <a:br>
              <a:rPr lang="ar-IQ" sz="3600" b="1" dirty="0">
                <a:ln>
                  <a:solidFill>
                    <a:srgbClr val="FF0000"/>
                  </a:solidFill>
                </a:ln>
                <a:solidFill>
                  <a:schemeClr val="bg1"/>
                </a:solidFill>
              </a:rPr>
            </a:br>
            <a:r>
              <a:rPr lang="ar-IQ" sz="3600" b="1" dirty="0" smtClean="0">
                <a:ln>
                  <a:solidFill>
                    <a:srgbClr val="00B050"/>
                  </a:solidFill>
                </a:ln>
                <a:solidFill>
                  <a:schemeClr val="bg1"/>
                </a:solidFill>
              </a:rPr>
              <a:t>اعداد </a:t>
            </a:r>
          </a:p>
          <a:p>
            <a:pPr algn="ctr"/>
            <a:r>
              <a:rPr lang="ar-IQ" sz="3600" b="1" smtClean="0">
                <a:ln>
                  <a:solidFill>
                    <a:srgbClr val="FF0000"/>
                  </a:solidFill>
                </a:ln>
                <a:solidFill>
                  <a:srgbClr val="FFFF00"/>
                </a:solidFill>
              </a:rPr>
              <a:t>الدكتور/ </a:t>
            </a:r>
            <a:r>
              <a:rPr lang="ar-IQ" sz="3600" b="1" dirty="0" smtClean="0">
                <a:ln>
                  <a:solidFill>
                    <a:srgbClr val="FF0000"/>
                  </a:solidFill>
                </a:ln>
                <a:solidFill>
                  <a:srgbClr val="FFFF00"/>
                </a:solidFill>
              </a:rPr>
              <a:t>مهند </a:t>
            </a:r>
            <a:r>
              <a:rPr lang="ar-IQ" sz="3600" b="1" dirty="0">
                <a:ln>
                  <a:solidFill>
                    <a:srgbClr val="FF0000"/>
                  </a:solidFill>
                </a:ln>
                <a:solidFill>
                  <a:srgbClr val="FFFF00"/>
                </a:solidFill>
              </a:rPr>
              <a:t>خيرالله جبار</a:t>
            </a:r>
            <a:endParaRPr lang="ar-IQ" sz="3600" dirty="0">
              <a:ln>
                <a:solidFill>
                  <a:srgbClr val="FF0000"/>
                </a:solidFill>
              </a:ln>
            </a:endParaRPr>
          </a:p>
        </p:txBody>
      </p:sp>
      <p:pic>
        <p:nvPicPr>
          <p:cNvPr id="9"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26437"/>
            <a:ext cx="1281109" cy="12863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2" descr="C:\Users\مركز ابو حسن\Desktop\1295967703.jpg"/>
          <p:cNvPicPr>
            <a:picLocks noChangeAspect="1" noChangeArrowheads="1"/>
          </p:cNvPicPr>
          <p:nvPr/>
        </p:nvPicPr>
        <p:blipFill>
          <a:blip r:embed="rId4" cstate="print"/>
          <a:srcRect/>
          <a:stretch>
            <a:fillRect/>
          </a:stretch>
        </p:blipFill>
        <p:spPr bwMode="auto">
          <a:xfrm>
            <a:off x="0" y="0"/>
            <a:ext cx="1403648" cy="1412775"/>
          </a:xfrm>
          <a:prstGeom prst="rect">
            <a:avLst/>
          </a:prstGeom>
          <a:noFill/>
        </p:spPr>
      </p:pic>
      <p:pic>
        <p:nvPicPr>
          <p:cNvPr id="1027" name="Picture 3" descr="C:\Users\SONY\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4"/>
            <a:ext cx="2438400"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NY\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33054"/>
            <a:ext cx="2016225"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NY\Desktop\220px-Volleyball_jump_ser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7" y="3933054"/>
            <a:ext cx="1728191" cy="2924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ONY\Desktop\151890215827_med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3933055"/>
            <a:ext cx="1224136" cy="29523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ONY\Desktop\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3933055"/>
            <a:ext cx="1854907" cy="29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9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txBody>
          <a:bodyPr>
            <a:normAutofit fontScale="92500"/>
          </a:bodyPr>
          <a:lstStyle/>
          <a:p>
            <a:pPr marL="0" indent="0">
              <a:buNone/>
            </a:pPr>
            <a:r>
              <a:rPr lang="ar-SA" b="1" i="1" u="sng" dirty="0" smtClean="0">
                <a:solidFill>
                  <a:srgbClr val="0070C0"/>
                </a:solidFill>
              </a:rPr>
              <a:t>المحاضرة الخامسة</a:t>
            </a:r>
          </a:p>
          <a:p>
            <a:pPr marL="0" indent="0">
              <a:buNone/>
            </a:pPr>
            <a:r>
              <a:rPr lang="ar-SA" b="1" i="1" u="sng" dirty="0" smtClean="0">
                <a:solidFill>
                  <a:srgbClr val="00B050"/>
                </a:solidFill>
              </a:rPr>
              <a:t>ثانيا - مهارة </a:t>
            </a:r>
            <a:r>
              <a:rPr lang="ar-SA" b="1" i="1" u="sng" dirty="0">
                <a:solidFill>
                  <a:srgbClr val="00B050"/>
                </a:solidFill>
              </a:rPr>
              <a:t>الإرسال:</a:t>
            </a:r>
            <a:endParaRPr lang="en-US" b="1" i="1" u="sng" dirty="0">
              <a:solidFill>
                <a:srgbClr val="00B050"/>
              </a:solidFill>
            </a:endParaRPr>
          </a:p>
          <a:p>
            <a:pPr marL="0" indent="0">
              <a:buNone/>
            </a:pPr>
            <a:r>
              <a:rPr lang="ar-SA" b="1" dirty="0" smtClean="0"/>
              <a:t>تعريف: </a:t>
            </a:r>
            <a:r>
              <a:rPr lang="ar-SA" dirty="0" smtClean="0"/>
              <a:t>الإرسال </a:t>
            </a:r>
            <a:r>
              <a:rPr lang="ar-SA" dirty="0"/>
              <a:t>هو الضربة التي يبدأ بها اللعب في المباراة، ويستأنف عقب انتهاء </a:t>
            </a:r>
            <a:r>
              <a:rPr lang="ar-SA" dirty="0" smtClean="0"/>
              <a:t>الشوط ، </a:t>
            </a:r>
            <a:r>
              <a:rPr lang="ar-SA" dirty="0"/>
              <a:t>وبعد كل خطأ، وهو عبارة عن جعل الكرة في حالة لعب بواسطة اللاعب الذي يشغل المركز الخلفي الأيمن في الفريق والذي يضرب الكرة باليد مفتوحة أو مقفلة بهدف إرسالها من فوق الشبكة إلى ملعب الفريق </a:t>
            </a:r>
            <a:r>
              <a:rPr lang="ar-SA" dirty="0" smtClean="0"/>
              <a:t>المنافس.</a:t>
            </a:r>
          </a:p>
          <a:p>
            <a:pPr marL="0" indent="0">
              <a:buNone/>
            </a:pPr>
            <a:r>
              <a:rPr lang="ar-SA" b="1" i="1" u="sng" dirty="0" smtClean="0">
                <a:solidFill>
                  <a:srgbClr val="C00000"/>
                </a:solidFill>
              </a:rPr>
              <a:t>أهمية </a:t>
            </a:r>
            <a:r>
              <a:rPr lang="ar-SA" b="1" i="1" u="sng" dirty="0">
                <a:solidFill>
                  <a:srgbClr val="C00000"/>
                </a:solidFill>
              </a:rPr>
              <a:t>ومميزات الإرسال: </a:t>
            </a:r>
            <a:endParaRPr lang="en-US" b="1" i="1" u="sng" dirty="0">
              <a:solidFill>
                <a:srgbClr val="C00000"/>
              </a:solidFill>
            </a:endParaRPr>
          </a:p>
          <a:p>
            <a:pPr marL="0" indent="0">
              <a:buNone/>
            </a:pPr>
            <a:r>
              <a:rPr lang="ar-SA" dirty="0"/>
              <a:t>ترجع أهمية الإرسال إلى انه أحد المهارات الأساسية ذات الطابع الهجومي حيث أن الفريق لا يستطيع تحقيق النقاط بدون الاحتفاظ به، فيجب على لاعبي الكرة الطائرة أن يدركوا أن الإرسال ليس مجرد عبور الكرة فوق الشبكة، ولكن يجب على لاعبي الفريق أن يجيدوا أداء الإرسال بطريقة جيدة ودقيقة، ويستطيع الفريق إحراز النقاط من خلال الإرسال، لاعب الإرسال يكون أداؤه مستقلا وبدون تأثير من زملائه أو الفريق المنافس.</a:t>
            </a:r>
            <a:endParaRPr lang="en-US" dirty="0"/>
          </a:p>
          <a:p>
            <a:pPr marL="0" indent="0">
              <a:buNone/>
            </a:pPr>
            <a:endParaRPr lang="ar-IQ" dirty="0"/>
          </a:p>
        </p:txBody>
      </p:sp>
    </p:spTree>
    <p:extLst>
      <p:ext uri="{BB962C8B-B14F-4D97-AF65-F5344CB8AC3E}">
        <p14:creationId xmlns:p14="http://schemas.microsoft.com/office/powerpoint/2010/main" val="3429681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txBody>
          <a:bodyPr>
            <a:normAutofit lnSpcReduction="10000"/>
          </a:bodyPr>
          <a:lstStyle/>
          <a:p>
            <a:pPr marL="0" indent="0">
              <a:buNone/>
            </a:pPr>
            <a:r>
              <a:rPr lang="ar-SA" b="1" u="sng" dirty="0" smtClean="0">
                <a:solidFill>
                  <a:srgbClr val="C00000"/>
                </a:solidFill>
              </a:rPr>
              <a:t>أنواع </a:t>
            </a:r>
            <a:r>
              <a:rPr lang="ar-SA" b="1" u="sng" dirty="0">
                <a:solidFill>
                  <a:srgbClr val="C00000"/>
                </a:solidFill>
              </a:rPr>
              <a:t>الإرسال:</a:t>
            </a:r>
            <a:endParaRPr lang="en-US" b="1" u="sng" dirty="0">
              <a:solidFill>
                <a:srgbClr val="C00000"/>
              </a:solidFill>
            </a:endParaRPr>
          </a:p>
          <a:p>
            <a:pPr marL="0" indent="0">
              <a:buNone/>
            </a:pPr>
            <a:r>
              <a:rPr lang="ar-SA" dirty="0" smtClean="0"/>
              <a:t>ستطيع </a:t>
            </a:r>
            <a:r>
              <a:rPr lang="ar-SA" dirty="0"/>
              <a:t>من خلال التكنيك الصحيح لأداء ضربات الإرسال تصنيفها إلى نوعين رئيسين:</a:t>
            </a:r>
            <a:endParaRPr lang="en-US" dirty="0"/>
          </a:p>
          <a:p>
            <a:pPr marL="0" indent="0">
              <a:buNone/>
            </a:pPr>
            <a:r>
              <a:rPr lang="ar-SA" b="1" dirty="0" smtClean="0"/>
              <a:t>1- الإرسال </a:t>
            </a:r>
            <a:r>
              <a:rPr lang="ar-SA" b="1" dirty="0"/>
              <a:t>من أسفل:</a:t>
            </a:r>
            <a:endParaRPr lang="en-US" dirty="0"/>
          </a:p>
          <a:p>
            <a:r>
              <a:rPr lang="ar-SA" dirty="0">
                <a:solidFill>
                  <a:srgbClr val="0070C0"/>
                </a:solidFill>
              </a:rPr>
              <a:t>- الإرسال من أسفل المواجه الأمامي.</a:t>
            </a:r>
            <a:endParaRPr lang="en-US" dirty="0">
              <a:solidFill>
                <a:srgbClr val="0070C0"/>
              </a:solidFill>
            </a:endParaRPr>
          </a:p>
          <a:p>
            <a:r>
              <a:rPr lang="ar-SA" dirty="0">
                <a:solidFill>
                  <a:srgbClr val="0070C0"/>
                </a:solidFill>
              </a:rPr>
              <a:t>- الإرسال من أسفل الجانـــبي.</a:t>
            </a:r>
            <a:endParaRPr lang="en-US" dirty="0">
              <a:solidFill>
                <a:srgbClr val="0070C0"/>
              </a:solidFill>
            </a:endParaRPr>
          </a:p>
          <a:p>
            <a:r>
              <a:rPr lang="ar-SA" dirty="0">
                <a:solidFill>
                  <a:srgbClr val="0070C0"/>
                </a:solidFill>
              </a:rPr>
              <a:t>- الإرسال من أسفل الجانبي المعكوس (الروسي).</a:t>
            </a:r>
            <a:endParaRPr lang="en-US" dirty="0">
              <a:solidFill>
                <a:srgbClr val="0070C0"/>
              </a:solidFill>
            </a:endParaRPr>
          </a:p>
          <a:p>
            <a:pPr marL="0" indent="0">
              <a:buNone/>
            </a:pPr>
            <a:r>
              <a:rPr lang="ar-SA" b="1" dirty="0" smtClean="0"/>
              <a:t>2- الإرسال </a:t>
            </a:r>
            <a:r>
              <a:rPr lang="ar-SA" b="1" dirty="0"/>
              <a:t>من أعلى:</a:t>
            </a:r>
            <a:endParaRPr lang="en-US" dirty="0"/>
          </a:p>
          <a:p>
            <a:r>
              <a:rPr lang="ar-SA" dirty="0" smtClean="0">
                <a:solidFill>
                  <a:srgbClr val="00B050"/>
                </a:solidFill>
              </a:rPr>
              <a:t>- </a:t>
            </a:r>
            <a:r>
              <a:rPr lang="ar-SA" dirty="0">
                <a:solidFill>
                  <a:srgbClr val="00B050"/>
                </a:solidFill>
              </a:rPr>
              <a:t>الإرسال مـن أعلى المواجه (التنس).</a:t>
            </a:r>
            <a:endParaRPr lang="en-US" dirty="0">
              <a:solidFill>
                <a:srgbClr val="00B050"/>
              </a:solidFill>
            </a:endParaRPr>
          </a:p>
          <a:p>
            <a:r>
              <a:rPr lang="ar-SA" dirty="0">
                <a:solidFill>
                  <a:srgbClr val="00B050"/>
                </a:solidFill>
              </a:rPr>
              <a:t>- الإرسال الجانبي الخطافي والجانبي المواجه الخطافي.</a:t>
            </a:r>
            <a:endParaRPr lang="en-US" dirty="0">
              <a:solidFill>
                <a:srgbClr val="00B050"/>
              </a:solidFill>
            </a:endParaRPr>
          </a:p>
          <a:p>
            <a:r>
              <a:rPr lang="ar-SA" dirty="0">
                <a:solidFill>
                  <a:srgbClr val="00B050"/>
                </a:solidFill>
              </a:rPr>
              <a:t>- الإرسال المتموج (الأمريكي</a:t>
            </a:r>
            <a:r>
              <a:rPr lang="ar-SA" dirty="0" smtClean="0">
                <a:solidFill>
                  <a:srgbClr val="00B050"/>
                </a:solidFill>
              </a:rPr>
              <a:t>).</a:t>
            </a:r>
          </a:p>
          <a:p>
            <a:r>
              <a:rPr lang="ar-SA" dirty="0" smtClean="0">
                <a:solidFill>
                  <a:srgbClr val="00B050"/>
                </a:solidFill>
              </a:rPr>
              <a:t>الارسال الساحق .</a:t>
            </a:r>
          </a:p>
          <a:p>
            <a:pPr marL="0" indent="0">
              <a:buNone/>
            </a:pPr>
            <a:endParaRPr lang="en-US" b="1" i="1" u="sng" baseline="30000" dirty="0" smtClean="0">
              <a:solidFill>
                <a:srgbClr val="FF0000"/>
              </a:solidFill>
            </a:endParaRPr>
          </a:p>
        </p:txBody>
      </p:sp>
    </p:spTree>
    <p:extLst>
      <p:ext uri="{BB962C8B-B14F-4D97-AF65-F5344CB8AC3E}">
        <p14:creationId xmlns:p14="http://schemas.microsoft.com/office/powerpoint/2010/main" val="167370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buNone/>
            </a:pPr>
            <a:r>
              <a:rPr lang="ar-IQ" b="1" i="1" u="sng" dirty="0" smtClean="0">
                <a:solidFill>
                  <a:srgbClr val="0070C0"/>
                </a:solidFill>
              </a:rPr>
              <a:t>الاداء الفني المهارة الارسال </a:t>
            </a:r>
          </a:p>
          <a:p>
            <a:pPr marL="0" indent="0">
              <a:buNone/>
            </a:pPr>
            <a:r>
              <a:rPr lang="ar-IQ" dirty="0" smtClean="0"/>
              <a:t>يقف اللاعب  </a:t>
            </a:r>
            <a:r>
              <a:rPr lang="ar-IQ" dirty="0"/>
              <a:t>في منطقة الإرسال مواجها للشبكة والرجل اليسرى متقدمة على اليمنى (في حالة الضارب الذي يستخدم اليمنى) الرجل المتقدمة عكس اليد الضاربة0</a:t>
            </a:r>
            <a:br>
              <a:rPr lang="ar-IQ" dirty="0"/>
            </a:br>
            <a:r>
              <a:rPr lang="ar-IQ" dirty="0"/>
              <a:t>الركبتان </a:t>
            </a:r>
            <a:r>
              <a:rPr lang="ar-IQ" dirty="0" smtClean="0"/>
              <a:t>مثنيتان </a:t>
            </a:r>
            <a:r>
              <a:rPr lang="ar-IQ" dirty="0"/>
              <a:t>قليلاً0</a:t>
            </a:r>
            <a:br>
              <a:rPr lang="ar-IQ" dirty="0"/>
            </a:br>
            <a:r>
              <a:rPr lang="ar-IQ" dirty="0"/>
              <a:t>إمساك الكرة باليد أمام الفخذ للرجل الخلفية0</a:t>
            </a:r>
            <a:br>
              <a:rPr lang="ar-IQ" dirty="0"/>
            </a:br>
            <a:r>
              <a:rPr lang="ar-IQ" dirty="0"/>
              <a:t>تقذف الكرة باليد اليسرى بارتفاع الكتف تقريباً (للمرسل باليد اليمنى)0</a:t>
            </a:r>
            <a:br>
              <a:rPr lang="ar-IQ" dirty="0"/>
            </a:br>
            <a:r>
              <a:rPr lang="ar-IQ" dirty="0"/>
              <a:t>تمرجح الذراع الضاربة للخلف وللأمام لتقابل الكرة الساقطة في مستوى الوسط (الحوض) تقريباً0</a:t>
            </a:r>
            <a:br>
              <a:rPr lang="ar-IQ" dirty="0"/>
            </a:br>
            <a:r>
              <a:rPr lang="ar-IQ" dirty="0"/>
              <a:t>يتم ضرب (لمس) الكرة في أسفلها الخلفي مع انثناء بسيط في الجسم وفي نفس الوقت فرد الذراع الضاربة ومد الركبتين والجذع مع نقل الجسم على القدم الأمامية ثم الدخول إلى أرض الملعب0</a:t>
            </a:r>
            <a:br>
              <a:rPr lang="ar-IQ" dirty="0"/>
            </a:br>
            <a:endParaRPr lang="ar-IQ" dirty="0"/>
          </a:p>
          <a:p>
            <a:pPr marL="0" indent="0">
              <a:buNone/>
            </a:pPr>
            <a:endParaRPr lang="ar-IQ" dirty="0"/>
          </a:p>
        </p:txBody>
      </p:sp>
    </p:spTree>
    <p:extLst>
      <p:ext uri="{BB962C8B-B14F-4D97-AF65-F5344CB8AC3E}">
        <p14:creationId xmlns:p14="http://schemas.microsoft.com/office/powerpoint/2010/main" val="148606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27795" cy="6858000"/>
          </a:xfrm>
        </p:spPr>
        <p:txBody>
          <a:bodyPr>
            <a:normAutofit/>
          </a:bodyPr>
          <a:lstStyle/>
          <a:p>
            <a:pPr marL="0" indent="0">
              <a:buNone/>
            </a:pPr>
            <a:r>
              <a:rPr lang="ar-SA" sz="3600" b="1" i="1" u="sng" dirty="0" smtClean="0">
                <a:solidFill>
                  <a:srgbClr val="FF0000"/>
                </a:solidFill>
              </a:rPr>
              <a:t>الأخطاء </a:t>
            </a:r>
            <a:r>
              <a:rPr lang="ar-SA" sz="3600" b="1" i="1" u="sng" dirty="0">
                <a:solidFill>
                  <a:srgbClr val="FF0000"/>
                </a:solidFill>
              </a:rPr>
              <a:t>الشائعة في الإرسال من أسفل:</a:t>
            </a:r>
            <a:endParaRPr lang="en-US" sz="3600" b="1" i="1" u="sng" dirty="0">
              <a:solidFill>
                <a:srgbClr val="FF0000"/>
              </a:solidFill>
            </a:endParaRPr>
          </a:p>
          <a:p>
            <a:r>
              <a:rPr lang="ar-SA" sz="3600" dirty="0"/>
              <a:t>- ضرب الكرة بأصابع اليــد.</a:t>
            </a:r>
            <a:endParaRPr lang="en-US" sz="3600" dirty="0"/>
          </a:p>
          <a:p>
            <a:r>
              <a:rPr lang="ar-SA" sz="3600" dirty="0"/>
              <a:t>- عدم ضرب الكرة بالقوة اللازمة مما يؤدي إلى عدم عبورها الشبكة.</a:t>
            </a:r>
            <a:endParaRPr lang="en-US" sz="3600" dirty="0"/>
          </a:p>
          <a:p>
            <a:r>
              <a:rPr lang="ar-SA" sz="3600" dirty="0"/>
              <a:t>- قذف الكرة بعيدا للأمام حيث لا يستطيع اللاعب من ضربها باليد كاملة.</a:t>
            </a:r>
            <a:endParaRPr lang="en-US" sz="3600" dirty="0"/>
          </a:p>
          <a:p>
            <a:r>
              <a:rPr lang="ar-SA" sz="3600" dirty="0"/>
              <a:t>- عدم نقل الجسم أثناء الأرجحة للخلف على القدم الخلفية، واثنا الضرب على القدم الأمامية.</a:t>
            </a:r>
            <a:endParaRPr lang="en-US" sz="3600" dirty="0"/>
          </a:p>
          <a:p>
            <a:r>
              <a:rPr lang="ar-SA" sz="3600" dirty="0"/>
              <a:t>- قذف الكرة مبكرا قبل أرجحه الذراع خلفا</a:t>
            </a:r>
            <a:r>
              <a:rPr lang="ar-SA" sz="3600" dirty="0" smtClean="0"/>
              <a:t>.</a:t>
            </a:r>
          </a:p>
          <a:p>
            <a:pPr marL="0" indent="0">
              <a:buNone/>
            </a:pPr>
            <a:endParaRPr lang="ar-SA" dirty="0" smtClean="0"/>
          </a:p>
          <a:p>
            <a:pPr marL="0" indent="0">
              <a:buNone/>
            </a:pPr>
            <a:endParaRPr lang="ar-IQ" dirty="0" smtClean="0"/>
          </a:p>
          <a:p>
            <a:endParaRPr lang="en-US" dirty="0" smtClean="0"/>
          </a:p>
          <a:p>
            <a:endParaRPr lang="ar-IQ" sz="2400" dirty="0" smtClean="0">
              <a:solidFill>
                <a:srgbClr val="FF0000"/>
              </a:solidFill>
            </a:endParaRPr>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Documents and Settings\Administrator\Desktop\بحث الدكتوراة\بحث طارق\الباب الثاني\New Folder\1 FIVB-Serving.jpg"/>
          <p:cNvPicPr>
            <a:picLocks noGrp="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167930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SA" b="1" i="1" u="sng" dirty="0">
                <a:solidFill>
                  <a:srgbClr val="0070C0"/>
                </a:solidFill>
              </a:rPr>
              <a:t>التمرينات اللازمة لتطوير مهارة الارسال </a:t>
            </a:r>
            <a:endParaRPr lang="en-US" b="1" i="1" u="sng" dirty="0">
              <a:solidFill>
                <a:srgbClr val="0070C0"/>
              </a:solidFill>
            </a:endParaRPr>
          </a:p>
          <a:p>
            <a:pPr marL="0" indent="0">
              <a:buNone/>
            </a:pPr>
            <a:r>
              <a:rPr lang="ar-SA" dirty="0"/>
              <a:t>1- ضرب الكرة الى الزميل الذي يقف على بعد 2-3 م.</a:t>
            </a:r>
          </a:p>
          <a:p>
            <a:pPr marL="0" indent="0">
              <a:buNone/>
            </a:pPr>
            <a:r>
              <a:rPr lang="ar-SA" dirty="0"/>
              <a:t>2- ضرب الكرة الى الحائط من مسافات مختلفة من 2-3-6-9- متر.</a:t>
            </a:r>
          </a:p>
          <a:p>
            <a:pPr marL="0" indent="0">
              <a:buNone/>
            </a:pPr>
            <a:r>
              <a:rPr lang="ar-SA" dirty="0"/>
              <a:t>3- ضرب الكرة الى الزميل الذي يقف في الملعب المقابل ومن فوق الشبكة .</a:t>
            </a:r>
          </a:p>
          <a:p>
            <a:pPr marL="0" indent="0">
              <a:buNone/>
            </a:pPr>
            <a:r>
              <a:rPr lang="ar-SA"/>
              <a:t>4- وضع مربعات داخل الملعب المقابل ويحاول اللاعب المرسل توجيه الارسال الى هذه المربعات</a:t>
            </a:r>
          </a:p>
          <a:p>
            <a:pPr marL="0" indent="0">
              <a:buNone/>
            </a:pPr>
            <a:endParaRPr lang="ar-IQ" dirty="0"/>
          </a:p>
        </p:txBody>
      </p:sp>
    </p:spTree>
    <p:extLst>
      <p:ext uri="{BB962C8B-B14F-4D97-AF65-F5344CB8AC3E}">
        <p14:creationId xmlns:p14="http://schemas.microsoft.com/office/powerpoint/2010/main" val="347214780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373</Words>
  <Application>Microsoft Office PowerPoint</Application>
  <PresentationFormat>عرض على الشاشة (3:4)‏</PresentationFormat>
  <Paragraphs>37</Paragraphs>
  <Slides>7</Slides>
  <Notes>2</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كلية التربية البدنية وعلوم الرياضة. مادة الكرة الطائرة / المرحلة الثانية / المهارات الأساسية/ د. شهاب غالب شهاب الأسدي</dc:title>
  <dc:creator>مركز ابو حسن</dc:creator>
  <cp:lastModifiedBy>DR.Ahmed Saker 2o1O</cp:lastModifiedBy>
  <cp:revision>12</cp:revision>
  <dcterms:created xsi:type="dcterms:W3CDTF">2019-12-02T17:21:25Z</dcterms:created>
  <dcterms:modified xsi:type="dcterms:W3CDTF">2021-01-15T17:41:01Z</dcterms:modified>
</cp:coreProperties>
</file>